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904" r:id="rId2"/>
    <p:sldId id="911" r:id="rId3"/>
    <p:sldId id="912" r:id="rId4"/>
    <p:sldId id="913" r:id="rId5"/>
  </p:sldIdLst>
  <p:sldSz cx="10693400" cy="7561263"/>
  <p:notesSz cx="6797675" cy="9926638"/>
  <p:defaultTextStyle>
    <a:defPPr>
      <a:defRPr lang="ru-RU"/>
    </a:defPPr>
    <a:lvl1pPr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520700" indent="-63500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041400" indent="-127000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563688" indent="-192088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084388" indent="-255588" algn="l" defTabSz="10414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8BA3"/>
    <a:srgbClr val="3898B2"/>
    <a:srgbClr val="004DE6"/>
    <a:srgbClr val="7BA8DF"/>
    <a:srgbClr val="00359E"/>
    <a:srgbClr val="C9DAA6"/>
    <a:srgbClr val="DFA6A5"/>
    <a:srgbClr val="CE7674"/>
    <a:srgbClr val="D58987"/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0" autoAdjust="0"/>
    <p:restoredTop sz="99078" autoAdjust="0"/>
  </p:normalViewPr>
  <p:slideViewPr>
    <p:cSldViewPr>
      <p:cViewPr>
        <p:scale>
          <a:sx n="90" d="100"/>
          <a:sy n="90" d="100"/>
        </p:scale>
        <p:origin x="-1014" y="24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0"/>
      <c:rAngAx val="0"/>
      <c:perspective val="20"/>
    </c:view3D>
    <c:floor>
      <c:thickness val="0"/>
      <c:spPr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  <c:spPr>
        <a:noFill/>
        <a:ln w="13116">
          <a:noFill/>
        </a:ln>
      </c:spPr>
    </c:sideWall>
    <c:backWall>
      <c:thickness val="0"/>
      <c:spPr>
        <a:noFill/>
        <a:ln w="13116">
          <a:noFill/>
        </a:ln>
      </c:spPr>
    </c:backWall>
    <c:plotArea>
      <c:layout>
        <c:manualLayout>
          <c:layoutTarget val="inner"/>
          <c:xMode val="edge"/>
          <c:yMode val="edge"/>
          <c:x val="6.6898697079634833E-2"/>
          <c:y val="7.4996939031196239E-2"/>
          <c:w val="0.93310130292036519"/>
          <c:h val="0.7571708890712959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% рассмотренных споров в пользу НО (по количеству)</c:v>
                </c:pt>
              </c:strCache>
            </c:strRef>
          </c:tx>
          <c:spPr>
            <a:solidFill>
              <a:srgbClr val="D58D8B"/>
            </a:solidFill>
            <a:ln w="19674">
              <a:solidFill>
                <a:srgbClr val="008080"/>
              </a:solidFill>
              <a:prstDash val="solid"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6350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D58D8B"/>
              </a:soli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6350"/>
                <a:contourClr>
                  <a:srgbClr val="000000"/>
                </a:contourClr>
              </a:sp3d>
            </c:spPr>
          </c:dPt>
          <c:dPt>
            <c:idx val="1"/>
            <c:invertIfNegative val="0"/>
            <c:bubble3D val="0"/>
            <c:spPr>
              <a:solidFill>
                <a:srgbClr val="558ED5"/>
              </a:soli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6350"/>
                <a:contourClr>
                  <a:srgbClr val="000000"/>
                </a:contourClr>
              </a:sp3d>
            </c:spPr>
          </c:dPt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Sheet1!$B$1:$G$1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Sheet1!$B$2:$G$2</c:f>
              <c:numCache>
                <c:formatCode>General</c:formatCode>
                <c:ptCount val="2"/>
                <c:pt idx="0">
                  <c:v>55</c:v>
                </c:pt>
                <c:pt idx="1">
                  <c:v>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71"/>
        <c:shape val="cylinder"/>
        <c:axId val="56993664"/>
        <c:axId val="61739008"/>
        <c:axId val="0"/>
      </c:bar3DChart>
      <c:catAx>
        <c:axId val="5699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55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Arial Black" panose="020B0A04020102020204" pitchFamily="34" charset="0"/>
                <a:ea typeface="Arial"/>
                <a:cs typeface="Arial"/>
              </a:defRPr>
            </a:pPr>
            <a:endParaRPr lang="ru-RU"/>
          </a:p>
        </c:txPr>
        <c:crossAx val="6173900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61739008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56993664"/>
        <c:crosses val="autoZero"/>
        <c:crossBetween val="between"/>
        <c:majorUnit val="25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0"/>
      <c:rAngAx val="0"/>
      <c:perspective val="20"/>
    </c:view3D>
    <c:floor>
      <c:thickness val="0"/>
      <c:spPr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  <c:spPr>
        <a:noFill/>
        <a:ln w="13116">
          <a:noFill/>
        </a:ln>
      </c:spPr>
    </c:sideWall>
    <c:backWall>
      <c:thickness val="0"/>
      <c:spPr>
        <a:noFill/>
        <a:ln w="13116">
          <a:noFill/>
        </a:ln>
      </c:spPr>
    </c:backWall>
    <c:plotArea>
      <c:layout>
        <c:manualLayout>
          <c:layoutTarget val="inner"/>
          <c:xMode val="edge"/>
          <c:yMode val="edge"/>
          <c:x val="6.6898697079634833E-2"/>
          <c:y val="0"/>
          <c:w val="0.93310130292036519"/>
          <c:h val="0.7571708890712959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% рассмотренных споров в пользу НО (по количеству)</c:v>
                </c:pt>
              </c:strCache>
            </c:strRef>
          </c:tx>
          <c:spPr>
            <a:solidFill>
              <a:srgbClr val="D58D8B"/>
            </a:solidFill>
            <a:ln w="19674">
              <a:solidFill>
                <a:srgbClr val="008080"/>
              </a:solidFill>
              <a:prstDash val="solid"/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6350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D58D8B"/>
              </a:soli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6350"/>
                <a:contourClr>
                  <a:srgbClr val="000000"/>
                </a:contourClr>
              </a:sp3d>
            </c:spPr>
          </c:dPt>
          <c:dPt>
            <c:idx val="1"/>
            <c:invertIfNegative val="0"/>
            <c:bubble3D val="0"/>
            <c:spPr>
              <a:solidFill>
                <a:srgbClr val="558ED5"/>
              </a:soli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6350"/>
                <a:contourClr>
                  <a:srgbClr val="000000"/>
                </a:contourClr>
              </a:sp3d>
            </c:spPr>
          </c:dPt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Sheet1!$B$1:$G$1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Sheet1!$B$2:$G$2</c:f>
              <c:numCache>
                <c:formatCode>General</c:formatCode>
                <c:ptCount val="2"/>
                <c:pt idx="0">
                  <c:v>68</c:v>
                </c:pt>
                <c:pt idx="1">
                  <c:v>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71"/>
        <c:shape val="cylinder"/>
        <c:axId val="60802176"/>
        <c:axId val="61753984"/>
        <c:axId val="0"/>
      </c:bar3DChart>
      <c:catAx>
        <c:axId val="6080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655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Arial Black" panose="020B0A04020102020204" pitchFamily="34" charset="0"/>
                <a:ea typeface="Arial"/>
                <a:cs typeface="Arial"/>
              </a:defRPr>
            </a:pPr>
            <a:endParaRPr lang="ru-RU"/>
          </a:p>
        </c:txPr>
        <c:crossAx val="6175398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61753984"/>
        <c:scaling>
          <c:orientation val="minMax"/>
          <c:max val="100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60802176"/>
        <c:crosses val="autoZero"/>
        <c:crossBetween val="between"/>
        <c:majorUnit val="25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781952620604766E-2"/>
          <c:y val="5.3736289719475007E-2"/>
          <c:w val="0.89085851776797109"/>
          <c:h val="0.7266639299376842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67</c:v>
                </c:pt>
                <c:pt idx="1">
                  <c:v>77</c:v>
                </c:pt>
                <c:pt idx="2">
                  <c:v>44</c:v>
                </c:pt>
                <c:pt idx="3">
                  <c:v>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544576"/>
        <c:axId val="67546112"/>
      </c:lineChart>
      <c:catAx>
        <c:axId val="6754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7546112"/>
        <c:crosses val="autoZero"/>
        <c:auto val="1"/>
        <c:lblAlgn val="ctr"/>
        <c:lblOffset val="100"/>
        <c:noMultiLvlLbl val="0"/>
      </c:catAx>
      <c:valAx>
        <c:axId val="67546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7544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5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4268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25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4268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3955D34-986E-440C-9867-41DF3DA0AB27}" type="datetimeFigureOut">
              <a:rPr lang="ru-RU"/>
              <a:pPr>
                <a:defRPr/>
              </a:pPr>
              <a:t>01.09.2020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2950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76"/>
            <a:ext cx="5438775" cy="4465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34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4268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34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4268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BBC5C67-1927-4117-8577-256BAAD113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811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140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140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1400" algn="l" defTabSz="104140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140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4388" algn="l" defTabSz="1041400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0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E3D57-0055-4CF9-8E08-CFFAD05A2C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59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1C3B9-874E-4801-9779-76C74F8C8A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04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67F40-6B87-4A62-AC2E-9F01993CE5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74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0B6C9-1876-4743-9B14-C57DF3D287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67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313F5-123F-40B0-8D02-18D55F0089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959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7660-453D-486F-9C04-1D3FF68B42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8495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EA3F2-7DCC-4632-B7DD-3D890E8B39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58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7550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52CAA70-7497-4A7E-A94F-A4571739F7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78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F017-0502-4ECE-A1B5-90C17E8C70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72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lIns="104269" tIns="52135" rIns="104269" bIns="52135" rtlCol="0">
            <a:normAutofit/>
          </a:bodyPr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A272F-CE00-4BBB-8F0B-D16D751E46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205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534988" y="7008813"/>
            <a:ext cx="249555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l" defTabSz="1042688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652838" y="7008813"/>
            <a:ext cx="33877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ctr" defTabSz="1042688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736138" y="6661150"/>
            <a:ext cx="7239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ctr" defTabSz="1042688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86AEDA1-54C2-4BF6-8C5C-507A71D798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29" r:id="rId5"/>
    <p:sldLayoutId id="2147483838" r:id="rId6"/>
    <p:sldLayoutId id="2147483839" r:id="rId7"/>
    <p:sldLayoutId id="2147483830" r:id="rId8"/>
    <p:sldLayoutId id="2147483831" r:id="rId9"/>
    <p:sldLayoutId id="2147483832" r:id="rId10"/>
    <p:sldLayoutId id="2147483833" r:id="rId11"/>
  </p:sldLayoutIdLst>
  <p:hf hdr="0" ftr="0" dt="0"/>
  <p:txStyles>
    <p:titleStyle>
      <a:lvl1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1950" indent="-361950" algn="l" defTabSz="1041400" rtl="0" eaLnBrk="0" fontAlgn="base" hangingPunct="0">
        <a:spcBef>
          <a:spcPct val="20000"/>
        </a:spcBef>
        <a:spcAft>
          <a:spcPct val="0"/>
        </a:spcAft>
        <a:buFont typeface="+mj-lt"/>
        <a:defRPr sz="3700" kern="1200">
          <a:solidFill>
            <a:srgbClr val="005AA9"/>
          </a:solidFill>
          <a:latin typeface="+mj-lt"/>
          <a:ea typeface="+mn-ea"/>
          <a:cs typeface="+mn-cs"/>
        </a:defRPr>
      </a:lvl1pPr>
      <a:lvl2pPr marL="361950" indent="95250" algn="l" defTabSz="10414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00" indent="-258763" algn="l" defTabSz="10414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41425" algn="just" defTabSz="1041400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1925" indent="396875" algn="l" defTabSz="1041400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>
          <a:xfrm>
            <a:off x="0" y="3852639"/>
            <a:ext cx="10693400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800" dirty="0" smtClean="0"/>
              <a:t>«Правоприменительная практика налоговых </a:t>
            </a:r>
            <a:r>
              <a:rPr lang="ru-RU" sz="2800" dirty="0"/>
              <a:t>органов Новгородской области </a:t>
            </a:r>
            <a:r>
              <a:rPr lang="ru-RU" sz="2800" dirty="0" smtClean="0"/>
              <a:t>по налоговым </a:t>
            </a:r>
            <a:r>
              <a:rPr lang="ru-RU" sz="2800" dirty="0"/>
              <a:t>спорам на примерах судебных актов, принятых в </a:t>
            </a:r>
            <a:r>
              <a:rPr lang="ru-RU" sz="2800" dirty="0" smtClean="0"/>
              <a:t>2019-2020 </a:t>
            </a:r>
            <a:r>
              <a:rPr lang="ru-RU" sz="2800" dirty="0"/>
              <a:t>годах</a:t>
            </a:r>
            <a:r>
              <a:rPr lang="ru-RU" sz="2800" dirty="0" smtClean="0"/>
              <a:t>.»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3200" b="0" i="1" dirty="0">
                <a:latin typeface="Times New Roman" pitchFamily="18" charset="0"/>
              </a:rPr>
              <a:t/>
            </a:r>
            <a:br>
              <a:rPr lang="ru-RU" sz="3200" b="0" i="1" dirty="0">
                <a:latin typeface="Times New Roman" pitchFamily="18" charset="0"/>
              </a:rPr>
            </a:br>
            <a:endParaRPr lang="ru-RU" sz="3200" b="0" i="1" dirty="0">
              <a:latin typeface="Times New Roman" pitchFamily="18" charset="0"/>
            </a:endParaRPr>
          </a:p>
        </p:txBody>
      </p:sp>
      <p:sp>
        <p:nvSpPr>
          <p:cNvPr id="1536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6717623"/>
            <a:ext cx="7485380" cy="579347"/>
          </a:xfrm>
        </p:spPr>
        <p:txBody>
          <a:bodyPr>
            <a:noAutofit/>
          </a:bodyPr>
          <a:lstStyle/>
          <a:p>
            <a:pPr defTabSz="773350">
              <a:lnSpc>
                <a:spcPts val="2200"/>
              </a:lnSpc>
              <a:spcBef>
                <a:spcPts val="0"/>
              </a:spcBef>
              <a:defRPr sz="2378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ru-RU" sz="2400" dirty="0"/>
              <a:t>Начальник </a:t>
            </a:r>
            <a:r>
              <a:rPr lang="ru-RU" sz="2400" dirty="0" smtClean="0"/>
              <a:t>правового отдела</a:t>
            </a:r>
            <a:endParaRPr lang="ru-RU" sz="2400" dirty="0"/>
          </a:p>
          <a:p>
            <a:pPr defTabSz="773350">
              <a:lnSpc>
                <a:spcPts val="2200"/>
              </a:lnSpc>
              <a:spcBef>
                <a:spcPts val="0"/>
              </a:spcBef>
              <a:defRPr sz="2378"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lang="ru-RU" sz="2400" dirty="0" smtClean="0"/>
              <a:t>Семерня Максим Викторович</a:t>
            </a:r>
            <a:endParaRPr lang="ru-RU" sz="2400" dirty="0"/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3330549" y="2557178"/>
            <a:ext cx="4177109" cy="1008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69" tIns="52135" rIns="104269" bIns="52135" anchor="ctr"/>
          <a:lstStyle/>
          <a:p>
            <a:pPr algn="ctr" defTabSz="1314685"/>
            <a:r>
              <a:rPr lang="ru-RU" b="1" dirty="0" smtClean="0">
                <a:solidFill>
                  <a:schemeClr val="bg1"/>
                </a:solidFill>
              </a:rPr>
              <a:t>УФНС России </a:t>
            </a:r>
            <a:endParaRPr lang="ru-RU" b="1" dirty="0">
              <a:solidFill>
                <a:schemeClr val="bg1"/>
              </a:solidFill>
            </a:endParaRPr>
          </a:p>
          <a:p>
            <a:pPr algn="ctr" defTabSz="1314685"/>
            <a:r>
              <a:rPr lang="ru-RU" b="1" dirty="0">
                <a:solidFill>
                  <a:schemeClr val="bg1"/>
                </a:solidFill>
              </a:rPr>
              <a:t>по Новгородской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06265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AutoShape 3"/>
          <p:cNvSpPr>
            <a:spLocks noChangeArrowheads="1"/>
          </p:cNvSpPr>
          <p:nvPr/>
        </p:nvSpPr>
        <p:spPr bwMode="auto">
          <a:xfrm>
            <a:off x="7578948" y="4084608"/>
            <a:ext cx="1368425" cy="4318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6901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6969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4306" tIns="52153" rIns="104306" bIns="52153" anchor="ctr"/>
          <a:lstStyle/>
          <a:p>
            <a:pPr algn="ctr" defTabSz="1187450">
              <a:spcBef>
                <a:spcPct val="20000"/>
              </a:spcBef>
            </a:pPr>
            <a:endParaRPr lang="ru-RU" altLang="ru-RU" sz="2400" b="1" dirty="0">
              <a:solidFill>
                <a:srgbClr val="722A28"/>
              </a:solidFill>
              <a:latin typeface="Arial Narrow" pitchFamily="34" charset="0"/>
            </a:endParaRPr>
          </a:p>
        </p:txBody>
      </p:sp>
      <p:sp>
        <p:nvSpPr>
          <p:cNvPr id="2066" name="Номер слайда 3"/>
          <p:cNvSpPr txBox="1">
            <a:spLocks noGrp="1"/>
          </p:cNvSpPr>
          <p:nvPr/>
        </p:nvSpPr>
        <p:spPr bwMode="auto">
          <a:xfrm>
            <a:off x="9736138" y="6661150"/>
            <a:ext cx="723900" cy="696913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xtLst/>
        </p:spPr>
        <p:txBody>
          <a:bodyPr lIns="104251" tIns="52125" rIns="104251" bIns="52125" anchor="ctr"/>
          <a:lstStyle/>
          <a:p>
            <a:pPr algn="ctr">
              <a:lnSpc>
                <a:spcPts val="2400"/>
              </a:lnSpc>
              <a:defRPr/>
            </a:pPr>
            <a:fld id="{EF1085C0-F847-46BE-B14C-07674D481644}" type="slidenum">
              <a:rPr lang="ru-RU" sz="1800">
                <a:solidFill>
                  <a:schemeClr val="bg1"/>
                </a:solidFill>
                <a:latin typeface="+mn-lt"/>
              </a:rPr>
              <a:pPr algn="ctr">
                <a:lnSpc>
                  <a:spcPts val="2400"/>
                </a:lnSpc>
                <a:defRPr/>
              </a:pPr>
              <a:t>2</a:t>
            </a:fld>
            <a:endParaRPr lang="ru-RU" sz="1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9" name="Rectangle 5"/>
          <p:cNvSpPr>
            <a:spLocks/>
          </p:cNvSpPr>
          <p:nvPr/>
        </p:nvSpPr>
        <p:spPr bwMode="auto">
          <a:xfrm>
            <a:off x="306140" y="324247"/>
            <a:ext cx="1022513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251" tIns="52125" rIns="104251" bIns="52125" anchor="ctr"/>
          <a:lstStyle>
            <a:lvl1pPr eaLnBrk="0" hangingPunct="0">
              <a:spcBef>
                <a:spcPct val="20000"/>
              </a:spcBef>
              <a:buFont typeface="+mj-lt"/>
              <a:defRPr sz="37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defTabSz="10414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defTabSz="10414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defTabSz="10414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defTabSz="10414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>
              <a:lnSpc>
                <a:spcPts val="52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17125E"/>
                </a:solidFill>
                <a:latin typeface="Arial Narrow" pitchFamily="34" charset="0"/>
              </a:rPr>
              <a:t>РЕЗУЛЬТАТЫ РАССМОТРЕНИЯ СПОРОВ  В СУДЕБНОМ ПОРЯДКЕ</a:t>
            </a:r>
            <a:endParaRPr lang="ru-RU" altLang="ru-RU" sz="1800" b="1" dirty="0">
              <a:solidFill>
                <a:srgbClr val="17125E"/>
              </a:solidFill>
              <a:latin typeface="Arial Narrow" pitchFamily="34" charset="0"/>
            </a:endParaRPr>
          </a:p>
        </p:txBody>
      </p:sp>
      <p:sp>
        <p:nvSpPr>
          <p:cNvPr id="83" name="Text Box 12"/>
          <p:cNvSpPr txBox="1">
            <a:spLocks noChangeArrowheads="1"/>
          </p:cNvSpPr>
          <p:nvPr/>
        </p:nvSpPr>
        <p:spPr bwMode="auto">
          <a:xfrm>
            <a:off x="5130676" y="3952650"/>
            <a:ext cx="5041330" cy="404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noAutofit/>
          </a:bodyPr>
          <a:lstStyle>
            <a:defPPr>
              <a:defRPr lang="ru-RU"/>
            </a:defPPr>
            <a:lvl1pPr algn="ctr" defTabSz="914400" eaLnBrk="1" hangingPunct="1">
              <a:buFontTx/>
              <a:buNone/>
              <a:defRPr sz="2200" b="1">
                <a:solidFill>
                  <a:srgbClr val="000099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r>
              <a:rPr lang="ru-RU" altLang="ru-RU" sz="2000" dirty="0" smtClean="0">
                <a:solidFill>
                  <a:srgbClr val="004DE6"/>
                </a:solidFill>
              </a:rPr>
              <a:t>Выиграно споров </a:t>
            </a:r>
          </a:p>
          <a:p>
            <a:r>
              <a:rPr lang="ru-RU" altLang="ru-RU" sz="2000" u="sng" dirty="0" smtClean="0">
                <a:solidFill>
                  <a:srgbClr val="004DE6"/>
                </a:solidFill>
              </a:rPr>
              <a:t>по сумме</a:t>
            </a:r>
            <a:r>
              <a:rPr lang="ru-RU" altLang="ru-RU" sz="2000" dirty="0" smtClean="0">
                <a:solidFill>
                  <a:srgbClr val="004DE6"/>
                </a:solidFill>
              </a:rPr>
              <a:t>, </a:t>
            </a:r>
            <a:r>
              <a:rPr lang="ru-RU" altLang="ru-RU" sz="1700" i="1" dirty="0">
                <a:solidFill>
                  <a:srgbClr val="004DE6"/>
                </a:solidFill>
              </a:rPr>
              <a:t>%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522164" y="4001094"/>
            <a:ext cx="4392488" cy="787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noAutofit/>
          </a:bodyPr>
          <a:lstStyle>
            <a:lvl1pPr eaLnBrk="0" hangingPunct="0">
              <a:spcBef>
                <a:spcPct val="20000"/>
              </a:spcBef>
              <a:buFont typeface="+mj-lt"/>
              <a:defRPr sz="37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rgbClr val="004DE6"/>
                </a:solidFill>
                <a:latin typeface="Arial Narrow" pitchFamily="34" charset="0"/>
              </a:rPr>
              <a:t>Выиграно споров </a:t>
            </a:r>
            <a:r>
              <a:rPr lang="ru-RU" altLang="ru-RU" sz="2000" b="1" dirty="0">
                <a:solidFill>
                  <a:srgbClr val="004DE6"/>
                </a:solidFill>
                <a:latin typeface="Arial Narrow" pitchFamily="34" charset="0"/>
              </a:rPr>
              <a:t> </a:t>
            </a:r>
            <a:endParaRPr lang="ru-RU" altLang="ru-RU" sz="2000" b="1" dirty="0" smtClean="0">
              <a:solidFill>
                <a:srgbClr val="004DE6"/>
              </a:solidFill>
              <a:latin typeface="Arial Narrow" pitchFamily="34" charset="0"/>
            </a:endParaRPr>
          </a:p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ru-RU" altLang="ru-RU" sz="2000" b="1" u="sng" dirty="0" smtClean="0">
                <a:solidFill>
                  <a:srgbClr val="004DE6"/>
                </a:solidFill>
                <a:latin typeface="Arial Narrow" pitchFamily="34" charset="0"/>
              </a:rPr>
              <a:t>по количеству</a:t>
            </a:r>
            <a:r>
              <a:rPr lang="ru-RU" altLang="ru-RU" sz="2000" b="1" dirty="0" smtClean="0">
                <a:solidFill>
                  <a:srgbClr val="004DE6"/>
                </a:solidFill>
                <a:latin typeface="Arial Narrow" pitchFamily="34" charset="0"/>
              </a:rPr>
              <a:t>, </a:t>
            </a:r>
            <a:r>
              <a:rPr lang="ru-RU" altLang="ru-RU" sz="1700" b="1" i="1" dirty="0">
                <a:solidFill>
                  <a:srgbClr val="004DE6"/>
                </a:solidFill>
                <a:latin typeface="Arial Narrow" pitchFamily="34" charset="0"/>
              </a:rPr>
              <a:t>%</a:t>
            </a:r>
            <a:r>
              <a:rPr lang="ru-RU" altLang="ru-RU" sz="2200" b="1" dirty="0">
                <a:solidFill>
                  <a:srgbClr val="004DE6"/>
                </a:solidFill>
                <a:latin typeface="Arial Narrow" pitchFamily="34" charset="0"/>
              </a:rPr>
              <a:t/>
            </a:r>
            <a:br>
              <a:rPr lang="ru-RU" altLang="ru-RU" sz="2200" b="1" dirty="0">
                <a:solidFill>
                  <a:srgbClr val="004DE6"/>
                </a:solidFill>
                <a:latin typeface="Arial Narrow" pitchFamily="34" charset="0"/>
              </a:rPr>
            </a:br>
            <a:endParaRPr lang="ru-RU" altLang="ru-RU" sz="2200" b="1" i="1" dirty="0">
              <a:solidFill>
                <a:srgbClr val="004DE6"/>
              </a:solidFill>
              <a:latin typeface="Arial Narrow" pitchFamily="34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3643083" y="938534"/>
            <a:ext cx="3551249" cy="787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noAutofit/>
          </a:bodyPr>
          <a:lstStyle>
            <a:lvl1pPr eaLnBrk="0" hangingPunct="0">
              <a:spcBef>
                <a:spcPct val="20000"/>
              </a:spcBef>
              <a:buFont typeface="+mj-lt"/>
              <a:defRPr sz="3700">
                <a:solidFill>
                  <a:srgbClr val="005AA9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defRPr sz="2400">
                <a:solidFill>
                  <a:srgbClr val="504F53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04F53"/>
                </a:solidFill>
                <a:latin typeface="Calibri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600">
                <a:solidFill>
                  <a:srgbClr val="504F53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defRPr sz="1400">
                <a:solidFill>
                  <a:srgbClr val="8D8C90"/>
                </a:solidFill>
                <a:latin typeface="Calibri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rgbClr val="004DE6"/>
                </a:solidFill>
                <a:latin typeface="Arial Narrow" pitchFamily="34" charset="0"/>
              </a:rPr>
              <a:t>Количество судебных споров по последнему судебному акту </a:t>
            </a:r>
            <a:endParaRPr lang="ru-RU" altLang="ru-RU" sz="2000" b="1" i="1" dirty="0">
              <a:solidFill>
                <a:srgbClr val="004DE6"/>
              </a:solidFill>
              <a:latin typeface="Arial Narrow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834532" y="1332359"/>
            <a:ext cx="608141" cy="338554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defTabSz="914400" eaLnBrk="1" hangingPunct="1"/>
            <a:endParaRPr lang="ru-RU" altLang="ru-RU" sz="1600" b="1" dirty="0">
              <a:latin typeface="Arial Narrow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842644" y="1929909"/>
            <a:ext cx="608141" cy="338554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defTabSz="914400" eaLnBrk="1" hangingPunct="1"/>
            <a:endParaRPr lang="ru-RU" altLang="ru-RU" sz="1600" b="1" dirty="0">
              <a:latin typeface="Arial Narrow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850756" y="2556495"/>
            <a:ext cx="608141" cy="338554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defTabSz="914400" eaLnBrk="1" hangingPunct="1"/>
            <a:endParaRPr lang="ru-RU" altLang="ru-RU" sz="1600" b="1" dirty="0">
              <a:latin typeface="Arial Narrow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714852" y="2700511"/>
            <a:ext cx="608141" cy="338554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defTabSz="914400" eaLnBrk="1" hangingPunct="1"/>
            <a:endParaRPr lang="ru-RU" altLang="ru-RU" sz="1600" b="1" dirty="0">
              <a:latin typeface="Arial Narrow" pitchFamily="34" charset="0"/>
            </a:endParaRPr>
          </a:p>
        </p:txBody>
      </p:sp>
      <p:graphicFrame>
        <p:nvGraphicFramePr>
          <p:cNvPr id="27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670319"/>
              </p:ext>
            </p:extLst>
          </p:nvPr>
        </p:nvGraphicFramePr>
        <p:xfrm>
          <a:off x="666180" y="4548496"/>
          <a:ext cx="4176464" cy="2809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8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666187"/>
              </p:ext>
            </p:extLst>
          </p:nvPr>
        </p:nvGraphicFramePr>
        <p:xfrm>
          <a:off x="5234761" y="4644727"/>
          <a:ext cx="4176464" cy="2809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476966770"/>
              </p:ext>
            </p:extLst>
          </p:nvPr>
        </p:nvGraphicFramePr>
        <p:xfrm>
          <a:off x="1782233" y="1404320"/>
          <a:ext cx="7165140" cy="2596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2826420" y="1683691"/>
            <a:ext cx="441083" cy="433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1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67</a:t>
            </a:r>
            <a:endParaRPr lang="ru-RU" altLang="ru-RU" sz="1800" b="1" i="1" dirty="0">
              <a:solidFill>
                <a:schemeClr val="tx2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4475979" y="2051753"/>
            <a:ext cx="441083" cy="433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1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77</a:t>
            </a:r>
            <a:endParaRPr lang="ru-RU" altLang="ru-RU" sz="1800" b="1" i="1" dirty="0">
              <a:solidFill>
                <a:schemeClr val="tx2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6392850" y="2143337"/>
            <a:ext cx="441083" cy="433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1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44</a:t>
            </a:r>
            <a:endParaRPr lang="ru-RU" altLang="ru-RU" sz="1800" b="1" i="1" dirty="0">
              <a:solidFill>
                <a:schemeClr val="tx2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7938988" y="2946941"/>
            <a:ext cx="441083" cy="433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8" tIns="45704" rIns="91408" bIns="4570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077" eaLnBrk="1" hangingPunct="1">
              <a:lnSpc>
                <a:spcPts val="3000"/>
              </a:lnSpc>
            </a:pPr>
            <a:r>
              <a:rPr lang="ru-RU" altLang="ru-RU" sz="1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18</a:t>
            </a:r>
            <a:endParaRPr lang="ru-RU" altLang="ru-RU" sz="1800" b="1" i="1" dirty="0">
              <a:solidFill>
                <a:schemeClr val="tx2">
                  <a:lumMod val="60000"/>
                  <a:lumOff val="4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708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196" y="252239"/>
            <a:ext cx="9649072" cy="843932"/>
          </a:xfrm>
        </p:spPr>
        <p:txBody>
          <a:bodyPr anchor="t" anchorCtr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dirty="0" smtClean="0"/>
              <a:t>О необоснованности налоговой выгоды могут свидетельствовать следующие </a:t>
            </a:r>
            <a:r>
              <a:rPr lang="ru-RU" sz="2000" kern="0" dirty="0" smtClean="0"/>
              <a:t>обстоятельства</a:t>
            </a:r>
            <a:r>
              <a:rPr lang="ru-RU" sz="2800" dirty="0" smtClean="0"/>
              <a:t>: 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1260351"/>
            <a:ext cx="8561139" cy="5835774"/>
          </a:xfrm>
        </p:spPr>
        <p:txBody>
          <a:bodyPr/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невозможность реального осуществления налогоплательщиком сделок с учетом времени, места нахождения имущества или объема материальных ресурсов, экономически необходимых для производства товаров, выполнения работ или оказания услуг;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отсутствие необходимых условий для достижения результатов соответствующей экономической деятельности в силу отсутствия управленческого или технического персонала, основных средств, производственных активов, складских помещений, транспортных средств;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учет для целей налогообложения только тех хозяйственных операций, которые непосредственно связаны с возникновением налоговой выгоды, если для данного вида деятельности также требуются совершение и учет иных хозяйственных операций;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совершение операций с товаром, который не производился или не мог быть произведен в объеме, указанном налогоплательщиком в документах бухгалтерского учета.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      При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этом обоснованной налоговая выгода не может быть признана, если получена налогоплательщиком вне связи с осуществлением им реальной предпринимательской или иной экономической деятельности.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33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2204" y="180231"/>
            <a:ext cx="9217024" cy="108012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000" dirty="0"/>
              <a:t>Дополнительно следует учитывать обстоятельства, которые не напрямую, но косвенно влияют на признание налоговой выгоды необоснованной: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260351"/>
            <a:ext cx="8640960" cy="5904656"/>
          </a:xfrm>
        </p:spPr>
        <p:txBody>
          <a:bodyPr/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создание организации незадолго до совершения хозяйственной операции;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взаимозависимость участников сделок;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неритмичный характер хозяйственных операций;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 номинальность руководителя и/или учредителя контрагента (учредитель или руководитель контрагента, указанный в ЕГРЮЛ, отрицает свою связь с ним);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 массовый адрес регистрации;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разовый характер операции;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осуществление операции не по месту нахождения налогоплательщика;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осуществление расчетов с использованием одного банка;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осуществление транзитных платежей между участниками взаимосвязанных хозяйственных операций;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- использование большого количества посредников при осуществлении хозяйственных операций.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A0B6C9-1876-4743-9B14-C57DF3D2879A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9887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46664</TotalTime>
  <Words>301</Words>
  <Application>Microsoft Office PowerPoint</Application>
  <PresentationFormat>Произвольный</PresentationFormat>
  <Paragraphs>35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Present_FNS2012_A4</vt:lpstr>
      <vt:lpstr>  «Правоприменительная практика налоговых органов Новгородской области по налоговым спорам на примерах судебных актов, принятых в 2019-2020 годах.»  </vt:lpstr>
      <vt:lpstr>Презентация PowerPoint</vt:lpstr>
      <vt:lpstr>О необоснованности налоговой выгоды могут свидетельствовать следующие обстоятельства: </vt:lpstr>
      <vt:lpstr>Дополнительно следует учитывать обстоятельства, которые не напрямую, но косвенно влияют на признание налоговой выгоды необоснованной: 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Семерня Максим Викторович</cp:lastModifiedBy>
  <cp:revision>5549</cp:revision>
  <cp:lastPrinted>2018-02-19T15:18:42Z</cp:lastPrinted>
  <dcterms:created xsi:type="dcterms:W3CDTF">2013-04-18T07:19:29Z</dcterms:created>
  <dcterms:modified xsi:type="dcterms:W3CDTF">2020-09-01T08:24:40Z</dcterms:modified>
</cp:coreProperties>
</file>